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1140" r:id="rId3"/>
    <p:sldId id="1142" r:id="rId4"/>
    <p:sldId id="1143" r:id="rId5"/>
    <p:sldId id="1141" r:id="rId6"/>
    <p:sldId id="1144" r:id="rId7"/>
    <p:sldId id="1145"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6" d="100"/>
          <a:sy n="106" d="100"/>
        </p:scale>
        <p:origin x="150" y="22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8</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66645"/>
            <a:ext cx="11485848" cy="113024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介绍了中国国家博物馆以明代孝端皇后凤冠为灵感设计的文创冰箱贴</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讲述了凤冠的历史背景和文物价值</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展现了传统文化与现代生活的巧妙结合</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694606" y="836712"/>
            <a:ext cx="10605597" cy="1552912"/>
          </a:xfrm>
          <a:prstGeom prst="rect">
            <a:avLst/>
          </a:prstGeom>
        </p:spPr>
      </p:pic>
      <p:pic>
        <p:nvPicPr>
          <p:cNvPr id="4" name="语篇导航-DA.eps" descr="id:2147489131;FounderCES"/>
          <p:cNvPicPr/>
          <p:nvPr/>
        </p:nvPicPr>
        <p:blipFill>
          <a:blip r:embed="rId3"/>
          <a:stretch>
            <a:fillRect/>
          </a:stretch>
        </p:blipFill>
        <p:spPr>
          <a:xfrm>
            <a:off x="550590" y="2721238"/>
            <a:ext cx="1532843" cy="374571"/>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91260"/>
          </a:xfrm>
        </p:spPr>
        <p:txBody>
          <a:bodyPr/>
          <a:lstStyle/>
          <a:p>
            <a:pPr hangingPunct="0">
              <a:lnSpc>
                <a:spcPct val="120000"/>
              </a:lnSpc>
              <a:spcAft>
                <a:spcPts val="0"/>
              </a:spcAft>
            </a:pP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根据括号内所给汉语注释写出单词的正确形式（</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每空一词</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609600" algn="dist" hangingPunct="0">
              <a:lnSpc>
                <a:spcPct val="120000"/>
              </a:lnSpc>
              <a:spcAft>
                <a:spcPts val="0"/>
              </a:spcAf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been to a history museum</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you visit the National Museum of China </a:t>
            </a:r>
            <a:endPar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sz="23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最近</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might see a long line of </a:t>
            </a:r>
            <a:r>
              <a:rPr lang="en-US" altLang="zh-CN" sz="23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游客</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waiting to buy fridge magnets</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冰箱贴</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quite </a:t>
            </a:r>
            <a:r>
              <a:rPr lang="en-US" altLang="zh-CN" sz="23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激动</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come early in the morning</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49289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考查副词。句意：如果你最近参观过中国国家博物馆</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recently</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最近</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用于现在完成时态</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描述近期发生的动作。</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考查名词复数。句意：</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可能会看到排长队购买冰箱贴的游客们。</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visitor</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参观者</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long line of”</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判断需用复数形式。</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p:cNvSpPr txBox="1">
            <a:spLocks/>
          </p:cNvSpPr>
          <p:nvPr/>
        </p:nvSpPr>
        <p:spPr bwMode="auto">
          <a:xfrm>
            <a:off x="360854" y="453100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考查形容词。句意：他们非常激动且清晨就来排队。</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excited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形容人的兴奋状态</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注意与</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exciting</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令人兴奋的</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）区别。</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694606" y="1553865"/>
            <a:ext cx="1195648" cy="446276"/>
          </a:xfrm>
          <a:prstGeom prst="rect">
            <a:avLst/>
          </a:prstGeom>
        </p:spPr>
        <p:txBody>
          <a:bodyPr wrap="none">
            <a:spAutoFit/>
          </a:bodyPr>
          <a:lstStyle/>
          <a:p>
            <a:r>
              <a:rPr lang="en-US" altLang="zh-CN" sz="2300" dirty="0"/>
              <a:t>recently</a:t>
            </a:r>
            <a:endParaRPr lang="zh-CN" altLang="en-US" dirty="0"/>
          </a:p>
        </p:txBody>
      </p:sp>
      <p:sp>
        <p:nvSpPr>
          <p:cNvPr id="11" name="矩形 10"/>
          <p:cNvSpPr/>
          <p:nvPr/>
        </p:nvSpPr>
        <p:spPr>
          <a:xfrm>
            <a:off x="6887294" y="1592690"/>
            <a:ext cx="1103187" cy="446276"/>
          </a:xfrm>
          <a:prstGeom prst="rect">
            <a:avLst/>
          </a:prstGeom>
        </p:spPr>
        <p:txBody>
          <a:bodyPr wrap="none">
            <a:spAutoFit/>
          </a:bodyPr>
          <a:lstStyle/>
          <a:p>
            <a:r>
              <a:rPr lang="en-US" altLang="zh-CN" sz="2300" dirty="0"/>
              <a:t>visitors</a:t>
            </a:r>
            <a:endParaRPr lang="zh-CN" altLang="en-US" dirty="0"/>
          </a:p>
        </p:txBody>
      </p:sp>
      <p:sp>
        <p:nvSpPr>
          <p:cNvPr id="13" name="矩形 12"/>
          <p:cNvSpPr/>
          <p:nvPr/>
        </p:nvSpPr>
        <p:spPr>
          <a:xfrm>
            <a:off x="5074370" y="2028514"/>
            <a:ext cx="1069524" cy="446276"/>
          </a:xfrm>
          <a:prstGeom prst="rect">
            <a:avLst/>
          </a:prstGeom>
        </p:spPr>
        <p:txBody>
          <a:bodyPr wrap="none">
            <a:spAutoFit/>
          </a:bodyPr>
          <a:lstStyle/>
          <a:p>
            <a:r>
              <a:rPr lang="en-US" altLang="zh-CN" sz="2300" dirty="0"/>
              <a:t>excited</a:t>
            </a:r>
            <a:endParaRPr lang="zh-CN" altLang="en-US" dirty="0"/>
          </a:p>
        </p:txBody>
      </p:sp>
    </p:spTree>
    <p:extLst>
      <p:ext uri="{BB962C8B-B14F-4D97-AF65-F5344CB8AC3E}">
        <p14:creationId xmlns:p14="http://schemas.microsoft.com/office/powerpoint/2010/main" val="2987962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11"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6114"/>
            <a:ext cx="11485848" cy="1130246"/>
          </a:xfrm>
        </p:spPr>
        <p:txBody>
          <a:bodyPr/>
          <a:lstStyle/>
          <a:p>
            <a:pPr indent="6096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idea for the magnets came from a phoenix crown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凤冠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once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latin typeface="+mj-lt"/>
                <a:ea typeface="宋体" panose="02010600030101010101" pitchFamily="2" charset="-122"/>
                <a:cs typeface="Times New Roman" panose="02020603050405020304" pitchFamily="18" charset="0"/>
              </a:rPr>
              <a:t>__________</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Queen Xiaoduan of the Ming Dynasty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513254" y="28748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考查动词时态。句意：它曾属于明代孝端皇后。</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belong to</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无被动语态</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“once”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此处需用过去式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belonged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343678" y="1846549"/>
            <a:ext cx="1364476" cy="461665"/>
          </a:xfrm>
          <a:prstGeom prst="rect">
            <a:avLst/>
          </a:prstGeom>
        </p:spPr>
        <p:txBody>
          <a:bodyPr wrap="none">
            <a:spAutoFit/>
          </a:bodyPr>
          <a:lstStyle/>
          <a:p>
            <a:r>
              <a:rPr lang="en-US" altLang="zh-CN" sz="2400" dirty="0"/>
              <a:t>belonged</a:t>
            </a:r>
            <a:endParaRPr lang="zh-CN" altLang="en-US" dirty="0"/>
          </a:p>
        </p:txBody>
      </p:sp>
    </p:spTree>
    <p:extLst>
      <p:ext uri="{BB962C8B-B14F-4D97-AF65-F5344CB8AC3E}">
        <p14:creationId xmlns:p14="http://schemas.microsoft.com/office/powerpoint/2010/main" val="604009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crown 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phoenixes holding pearls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their mouths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无论何时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queen moved, the pearls moved with her, making her look pretty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6"/>
          <p:cNvSpPr txBox="1">
            <a:spLocks/>
          </p:cNvSpPr>
          <p:nvPr/>
        </p:nvSpPr>
        <p:spPr bwMode="auto">
          <a:xfrm>
            <a:off x="360854" y="24208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考查基数词。句意：冠上有九只口衔珍珠的凤凰。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nine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表示具体数量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注意与序数词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ninth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第九</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）的区别。</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7"/>
          <p:cNvSpPr txBox="1">
            <a:spLocks/>
          </p:cNvSpPr>
          <p:nvPr/>
        </p:nvSpPr>
        <p:spPr bwMode="auto">
          <a:xfrm>
            <a:off x="360854" y="34508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考查连词。句意：每当皇后走动时珍珠随之晃动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使她看起来很漂亮。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Whenever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引导时间状语从句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强调动作的伴随性。</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5447134" y="861179"/>
            <a:ext cx="748923" cy="461665"/>
          </a:xfrm>
          <a:prstGeom prst="rect">
            <a:avLst/>
          </a:prstGeom>
        </p:spPr>
        <p:txBody>
          <a:bodyPr wrap="none">
            <a:spAutoFit/>
          </a:bodyPr>
          <a:lstStyle/>
          <a:p>
            <a:r>
              <a:rPr lang="en-US" altLang="zh-CN" sz="2400" dirty="0"/>
              <a:t>nine</a:t>
            </a:r>
            <a:endParaRPr lang="zh-CN" altLang="en-US" dirty="0"/>
          </a:p>
        </p:txBody>
      </p:sp>
      <p:sp>
        <p:nvSpPr>
          <p:cNvPr id="8" name="矩形 7"/>
          <p:cNvSpPr/>
          <p:nvPr/>
        </p:nvSpPr>
        <p:spPr>
          <a:xfrm>
            <a:off x="2854846" y="1387733"/>
            <a:ext cx="1534394" cy="461665"/>
          </a:xfrm>
          <a:prstGeom prst="rect">
            <a:avLst/>
          </a:prstGeom>
        </p:spPr>
        <p:txBody>
          <a:bodyPr wrap="none">
            <a:spAutoFit/>
          </a:bodyPr>
          <a:lstStyle/>
          <a:p>
            <a:r>
              <a:rPr lang="en-US" altLang="zh-CN" sz="2400" dirty="0"/>
              <a:t>Whenever</a:t>
            </a:r>
            <a:endParaRPr lang="zh-CN" altLang="en-US" dirty="0"/>
          </a:p>
        </p:txBody>
      </p:sp>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the queen’s life was not as shining as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crown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felt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mj-lt"/>
                <a:ea typeface="宋体" panose="02010600030101010101" pitchFamily="2" charset="-122"/>
                <a:cs typeface="Times New Roman" panose="02020603050405020304" pitchFamily="18" charset="0"/>
              </a:rPr>
              <a:t>_________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couldn’t have her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was kind to her people, she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people’s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the queen for 42 years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8"/>
          <p:cNvSpPr txBox="1">
            <a:spLocks/>
          </p:cNvSpPr>
          <p:nvPr/>
        </p:nvSpPr>
        <p:spPr bwMode="auto">
          <a:xfrm>
            <a:off x="360854" y="244277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考查形容词。句意：她经常感到身体不适并且未能生育自己的孩子。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是系动词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应用形容词作表语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感到不适</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生病</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9"/>
          <p:cNvSpPr txBox="1">
            <a:spLocks/>
          </p:cNvSpPr>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考查形容词。句意同上。</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own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强调</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属于自己的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修饰名词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children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0"/>
          <p:cNvSpPr txBox="1">
            <a:spLocks/>
          </p:cNvSpPr>
          <p:nvPr/>
        </p:nvSpPr>
        <p:spPr bwMode="auto">
          <a:xfrm>
            <a:off x="360854" y="40269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考查动词的时态。句意：但是她对民众很好</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她赢得了民心。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的过去式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与前后文过去时态保持一致。</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0487694" y="875107"/>
            <a:ext cx="1037463" cy="461665"/>
          </a:xfrm>
          <a:prstGeom prst="rect">
            <a:avLst/>
          </a:prstGeom>
        </p:spPr>
        <p:txBody>
          <a:bodyPr wrap="none">
            <a:spAutoFit/>
          </a:bodyPr>
          <a:lstStyle/>
          <a:p>
            <a:r>
              <a:rPr lang="en-US" altLang="zh-CN" sz="2400" dirty="0"/>
              <a:t>sick/ill</a:t>
            </a:r>
            <a:endParaRPr lang="zh-CN" altLang="en-US" dirty="0"/>
          </a:p>
        </p:txBody>
      </p:sp>
      <p:sp>
        <p:nvSpPr>
          <p:cNvPr id="9" name="矩形 8"/>
          <p:cNvSpPr/>
          <p:nvPr/>
        </p:nvSpPr>
        <p:spPr>
          <a:xfrm>
            <a:off x="4943078" y="1362650"/>
            <a:ext cx="732893" cy="461665"/>
          </a:xfrm>
          <a:prstGeom prst="rect">
            <a:avLst/>
          </a:prstGeom>
        </p:spPr>
        <p:txBody>
          <a:bodyPr wrap="none">
            <a:spAutoFit/>
          </a:bodyPr>
          <a:lstStyle/>
          <a:p>
            <a:r>
              <a:rPr lang="en-US" altLang="zh-CN" sz="2400" dirty="0"/>
              <a:t>own</a:t>
            </a:r>
            <a:endParaRPr lang="zh-CN" altLang="en-US" dirty="0"/>
          </a:p>
        </p:txBody>
      </p:sp>
      <p:sp>
        <p:nvSpPr>
          <p:cNvPr id="11" name="矩形 10"/>
          <p:cNvSpPr/>
          <p:nvPr/>
        </p:nvSpPr>
        <p:spPr>
          <a:xfrm>
            <a:off x="2278782" y="1959039"/>
            <a:ext cx="732893" cy="461665"/>
          </a:xfrm>
          <a:prstGeom prst="rect">
            <a:avLst/>
          </a:prstGeom>
        </p:spPr>
        <p:txBody>
          <a:bodyPr wrap="none">
            <a:spAutoFit/>
          </a:bodyPr>
          <a:lstStyle/>
          <a:p>
            <a:r>
              <a:rPr lang="en-US" altLang="zh-CN" sz="2400" dirty="0"/>
              <a:t>won</a:t>
            </a:r>
            <a:endParaRPr lang="zh-CN" altLang="en-US" dirty="0"/>
          </a:p>
        </p:txBody>
      </p:sp>
    </p:spTree>
    <p:extLst>
      <p:ext uri="{BB962C8B-B14F-4D97-AF65-F5344CB8AC3E}">
        <p14:creationId xmlns:p14="http://schemas.microsoft.com/office/powerpoint/2010/main" val="513786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9"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98248"/>
            <a:ext cx="11485848" cy="1130246"/>
          </a:xfrm>
        </p:spPr>
        <p:txBody>
          <a:bodyPr/>
          <a:lstStyle/>
          <a:p>
            <a:pPr indent="6096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phoenix crown is one of the museum’s most famous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珠宝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it safe, it can’t be shown outside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other countries have rules like this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1"/>
          <p:cNvSpPr txBox="1">
            <a:spLocks/>
          </p:cNvSpPr>
          <p:nvPr/>
        </p:nvSpPr>
        <p:spPr bwMode="auto">
          <a:xfrm>
            <a:off x="513254" y="294682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考查名词复数。句意：凤冠是博物馆最著名的珠宝之一。</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jewel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珠宝首饰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of the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＋形容词最高级＋名词复数。因此需用复数形式。</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75526" y="1960872"/>
            <a:ext cx="987771" cy="461665"/>
          </a:xfrm>
          <a:prstGeom prst="rect">
            <a:avLst/>
          </a:prstGeom>
        </p:spPr>
        <p:txBody>
          <a:bodyPr wrap="none">
            <a:spAutoFit/>
          </a:bodyPr>
          <a:lstStyle/>
          <a:p>
            <a:r>
              <a:rPr lang="en-US" altLang="zh-CN" sz="2400" dirty="0"/>
              <a:t>jewels</a:t>
            </a:r>
            <a:endParaRPr lang="zh-CN" altLang="en-US" dirty="0"/>
          </a:p>
        </p:txBody>
      </p:sp>
    </p:spTree>
    <p:extLst>
      <p:ext uri="{BB962C8B-B14F-4D97-AF65-F5344CB8AC3E}">
        <p14:creationId xmlns:p14="http://schemas.microsoft.com/office/powerpoint/2010/main" val="669073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518</Words>
  <Application>Microsoft Office PowerPoint</Application>
  <PresentationFormat>自定义</PresentationFormat>
  <Paragraphs>30</Paragraphs>
  <Slides>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vt:i4>
      </vt:variant>
    </vt:vector>
  </HeadingPairs>
  <TitlesOfParts>
    <vt:vector size="1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441</cp:revision>
  <dcterms:created xsi:type="dcterms:W3CDTF">2020-11-06T05:24:00Z</dcterms:created>
  <dcterms:modified xsi:type="dcterms:W3CDTF">2025-09-17T19:31:36Z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